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2" r:id="rId7"/>
    <p:sldId id="261" r:id="rId8"/>
    <p:sldId id="277" r:id="rId9"/>
    <p:sldId id="265" r:id="rId10"/>
    <p:sldId id="270" r:id="rId11"/>
    <p:sldId id="269" r:id="rId12"/>
    <p:sldId id="266" r:id="rId13"/>
    <p:sldId id="271" r:id="rId14"/>
    <p:sldId id="267" r:id="rId15"/>
    <p:sldId id="272" r:id="rId16"/>
    <p:sldId id="268" r:id="rId17"/>
    <p:sldId id="278" r:id="rId18"/>
    <p:sldId id="273" r:id="rId19"/>
    <p:sldId id="281" r:id="rId20"/>
    <p:sldId id="282" r:id="rId21"/>
    <p:sldId id="274" r:id="rId22"/>
    <p:sldId id="279" r:id="rId23"/>
    <p:sldId id="275" r:id="rId24"/>
    <p:sldId id="280" r:id="rId25"/>
    <p:sldId id="276" r:id="rId26"/>
    <p:sldId id="283" r:id="rId27"/>
    <p:sldId id="263" r:id="rId28"/>
    <p:sldId id="264" r:id="rId29"/>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61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7/6/2017</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212" y="1336250"/>
            <a:ext cx="8915399" cy="2262781"/>
          </a:xfrm>
        </p:spPr>
        <p:txBody>
          <a:bodyPr>
            <a:normAutofit/>
          </a:bodyPr>
          <a:lstStyle/>
          <a:p>
            <a:r>
              <a:rPr lang="en-US" sz="4000" dirty="0">
                <a:latin typeface="Times New Roman" panose="02020603050405020304" pitchFamily="18" charset="0"/>
                <a:ea typeface="Times New Roman" panose="02020603050405020304" pitchFamily="18" charset="0"/>
              </a:rPr>
              <a:t>Student’s Learning Transformation via Ranking and Sense-Making Tasks in Introductory Physics Courses</a:t>
            </a:r>
            <a:endParaRPr lang="en-US" sz="4000" dirty="0"/>
          </a:p>
        </p:txBody>
      </p:sp>
      <p:sp>
        <p:nvSpPr>
          <p:cNvPr id="3" name="Subtitle 2"/>
          <p:cNvSpPr>
            <a:spLocks noGrp="1"/>
          </p:cNvSpPr>
          <p:nvPr>
            <p:ph type="subTitle" idx="1"/>
          </p:nvPr>
        </p:nvSpPr>
        <p:spPr>
          <a:xfrm>
            <a:off x="2589211" y="4164637"/>
            <a:ext cx="8915399" cy="1126283"/>
          </a:xfrm>
        </p:spPr>
        <p:txBody>
          <a:bodyPr>
            <a:normAutofit fontScale="92500" lnSpcReduction="10000"/>
          </a:bodyPr>
          <a:lstStyle/>
          <a:p>
            <a:r>
              <a:rPr lang="en-US" sz="2400" b="1" dirty="0">
                <a:solidFill>
                  <a:srgbClr val="00B050"/>
                </a:solidFill>
              </a:rPr>
              <a:t>Orlando M. Patricio</a:t>
            </a:r>
          </a:p>
          <a:p>
            <a:r>
              <a:rPr lang="en-US" dirty="0"/>
              <a:t>Laredo Community College</a:t>
            </a:r>
          </a:p>
          <a:p>
            <a:r>
              <a:rPr lang="en-US" dirty="0"/>
              <a:t>Laredo, TX 78040</a:t>
            </a:r>
          </a:p>
        </p:txBody>
      </p:sp>
      <p:pic>
        <p:nvPicPr>
          <p:cNvPr id="4" name="Picture 3">
            <a:extLst>
              <a:ext uri="{FF2B5EF4-FFF2-40B4-BE49-F238E27FC236}">
                <a16:creationId xmlns:a16="http://schemas.microsoft.com/office/drawing/2014/main" id="{A913F7EC-657C-4261-A801-BE03ABD48D66}"/>
              </a:ext>
            </a:extLst>
          </p:cNvPr>
          <p:cNvPicPr>
            <a:picLocks noChangeAspect="1"/>
          </p:cNvPicPr>
          <p:nvPr/>
        </p:nvPicPr>
        <p:blipFill>
          <a:blip r:embed="rId2"/>
          <a:stretch>
            <a:fillRect/>
          </a:stretch>
        </p:blipFill>
        <p:spPr>
          <a:xfrm>
            <a:off x="9669145" y="3862170"/>
            <a:ext cx="1428750" cy="1428750"/>
          </a:xfrm>
          <a:prstGeom prst="rect">
            <a:avLst/>
          </a:prstGeom>
        </p:spPr>
      </p:pic>
    </p:spTree>
    <p:extLst>
      <p:ext uri="{BB962C8B-B14F-4D97-AF65-F5344CB8AC3E}">
        <p14:creationId xmlns:p14="http://schemas.microsoft.com/office/powerpoint/2010/main" val="727413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0000"/>
                </a:solidFill>
              </a:rPr>
              <a:t>Pretest Scores Between Spring 2017 and Spring 2016</a:t>
            </a:r>
            <a:endParaRPr lang="en-US" sz="1200" dirty="0"/>
          </a:p>
        </p:txBody>
      </p:sp>
      <p:sp>
        <p:nvSpPr>
          <p:cNvPr id="4" name="Content Placeholder 3"/>
          <p:cNvSpPr>
            <a:spLocks noGrp="1"/>
          </p:cNvSpPr>
          <p:nvPr>
            <p:ph idx="1"/>
          </p:nvPr>
        </p:nvSpPr>
        <p:spPr>
          <a:xfrm>
            <a:off x="2589212" y="2058186"/>
            <a:ext cx="8915400" cy="3777622"/>
          </a:xfrm>
        </p:spPr>
        <p:txBody>
          <a:bodyPr>
            <a:normAutofit lnSpcReduction="10000"/>
          </a:bodyPr>
          <a:lstStyle/>
          <a:p>
            <a:r>
              <a:rPr lang="en-US" sz="2400" dirty="0"/>
              <a:t>The statistical test has failed to reject the null hypothesis: Mean % Pretest Scores between Spring 2017 and Spring 2016 are equal. </a:t>
            </a:r>
          </a:p>
          <a:p>
            <a:r>
              <a:rPr lang="en-US" sz="2400" dirty="0"/>
              <a:t>Table 1 reveals that there is no </a:t>
            </a:r>
            <a:r>
              <a:rPr lang="en-US" sz="2400"/>
              <a:t>statistical difference (</a:t>
            </a:r>
            <a:r>
              <a:rPr lang="en-US" sz="2400" dirty="0"/>
              <a:t>p-value = 0.43 for one-tail and p-value = 0.86 for two-tail) between the means of the two groups in Spring 2017 and Spring 2016.</a:t>
            </a:r>
          </a:p>
          <a:p>
            <a:r>
              <a:rPr lang="en-US" sz="2400" dirty="0"/>
              <a:t>This implies the two groups have comparable background knowledge before taking introductory Physics courses, particularly electromagnetism.</a:t>
            </a:r>
          </a:p>
          <a:p>
            <a:pPr marL="0" indent="0">
              <a:buNone/>
            </a:pPr>
            <a:endParaRPr lang="en-US" dirty="0"/>
          </a:p>
        </p:txBody>
      </p:sp>
    </p:spTree>
    <p:extLst>
      <p:ext uri="{BB962C8B-B14F-4D97-AF65-F5344CB8AC3E}">
        <p14:creationId xmlns:p14="http://schemas.microsoft.com/office/powerpoint/2010/main" val="92292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8738" y="624110"/>
            <a:ext cx="9345873" cy="1280890"/>
          </a:xfrm>
        </p:spPr>
        <p:txBody>
          <a:bodyPr/>
          <a:lstStyle/>
          <a:p>
            <a:r>
              <a:rPr lang="en-US" dirty="0"/>
              <a:t>Table 2. % Gain (Spring 2017 vs. Spring 2016)</a:t>
            </a:r>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3797595383"/>
              </p:ext>
            </p:extLst>
          </p:nvPr>
        </p:nvGraphicFramePr>
        <p:xfrm>
          <a:off x="2158738" y="2133600"/>
          <a:ext cx="8795208" cy="2815472"/>
        </p:xfrm>
        <a:graphic>
          <a:graphicData uri="http://schemas.openxmlformats.org/drawingml/2006/table">
            <a:tbl>
              <a:tblPr firstRow="1" bandRow="1">
                <a:tableStyleId>{5C22544A-7EE6-4342-B048-85BDC9FD1C3A}</a:tableStyleId>
              </a:tblPr>
              <a:tblGrid>
                <a:gridCol w="1850038">
                  <a:extLst>
                    <a:ext uri="{9D8B030D-6E8A-4147-A177-3AD203B41FA5}">
                      <a16:colId xmlns:a16="http://schemas.microsoft.com/office/drawing/2014/main" val="2987346828"/>
                    </a:ext>
                  </a:extLst>
                </a:gridCol>
                <a:gridCol w="2360611">
                  <a:extLst>
                    <a:ext uri="{9D8B030D-6E8A-4147-A177-3AD203B41FA5}">
                      <a16:colId xmlns:a16="http://schemas.microsoft.com/office/drawing/2014/main" val="1806485622"/>
                    </a:ext>
                  </a:extLst>
                </a:gridCol>
                <a:gridCol w="2385757">
                  <a:extLst>
                    <a:ext uri="{9D8B030D-6E8A-4147-A177-3AD203B41FA5}">
                      <a16:colId xmlns:a16="http://schemas.microsoft.com/office/drawing/2014/main" val="2144849875"/>
                    </a:ext>
                  </a:extLst>
                </a:gridCol>
                <a:gridCol w="2198802">
                  <a:extLst>
                    <a:ext uri="{9D8B030D-6E8A-4147-A177-3AD203B41FA5}">
                      <a16:colId xmlns:a16="http://schemas.microsoft.com/office/drawing/2014/main" val="3878860553"/>
                    </a:ext>
                  </a:extLst>
                </a:gridCol>
              </a:tblGrid>
              <a:tr h="706287">
                <a:tc>
                  <a:txBody>
                    <a:bodyPr/>
                    <a:lstStyle/>
                    <a:p>
                      <a:pPr algn="ctr"/>
                      <a:r>
                        <a:rPr lang="en-US" dirty="0" err="1"/>
                        <a:t>Sem</a:t>
                      </a:r>
                      <a:r>
                        <a:rPr lang="en-US" dirty="0"/>
                        <a:t> &amp; Year</a:t>
                      </a:r>
                    </a:p>
                  </a:txBody>
                  <a:tcPr/>
                </a:tc>
                <a:tc>
                  <a:txBody>
                    <a:bodyPr/>
                    <a:lstStyle/>
                    <a:p>
                      <a:pPr algn="ctr"/>
                      <a:r>
                        <a:rPr lang="en-US" dirty="0"/>
                        <a:t>Mean % Pretest Scores</a:t>
                      </a:r>
                    </a:p>
                  </a:txBody>
                  <a:tcPr/>
                </a:tc>
                <a:tc>
                  <a:txBody>
                    <a:bodyPr/>
                    <a:lstStyle/>
                    <a:p>
                      <a:pPr algn="ctr"/>
                      <a:r>
                        <a:rPr lang="en-US" dirty="0"/>
                        <a:t>Mean % Posttest Scores</a:t>
                      </a:r>
                    </a:p>
                  </a:txBody>
                  <a:tcPr/>
                </a:tc>
                <a:tc>
                  <a:txBody>
                    <a:bodyPr/>
                    <a:lstStyle/>
                    <a:p>
                      <a:pPr algn="ctr"/>
                      <a:r>
                        <a:rPr lang="en-US" dirty="0"/>
                        <a:t>Gain</a:t>
                      </a:r>
                    </a:p>
                  </a:txBody>
                  <a:tcPr/>
                </a:tc>
                <a:extLst>
                  <a:ext uri="{0D108BD9-81ED-4DB2-BD59-A6C34878D82A}">
                    <a16:rowId xmlns:a16="http://schemas.microsoft.com/office/drawing/2014/main" val="4176483474"/>
                  </a:ext>
                </a:extLst>
              </a:tr>
              <a:tr h="706287">
                <a:tc>
                  <a:txBody>
                    <a:bodyPr/>
                    <a:lstStyle/>
                    <a:p>
                      <a:pPr algn="ctr"/>
                      <a:r>
                        <a:rPr lang="en-US" dirty="0"/>
                        <a:t>Spring 2017</a:t>
                      </a:r>
                    </a:p>
                  </a:txBody>
                  <a:tcPr/>
                </a:tc>
                <a:tc>
                  <a:txBody>
                    <a:bodyPr/>
                    <a:lstStyle/>
                    <a:p>
                      <a:pPr algn="ctr"/>
                      <a:r>
                        <a:rPr lang="en-US" dirty="0"/>
                        <a:t>40.52</a:t>
                      </a:r>
                    </a:p>
                  </a:txBody>
                  <a:tcPr/>
                </a:tc>
                <a:tc>
                  <a:txBody>
                    <a:bodyPr/>
                    <a:lstStyle/>
                    <a:p>
                      <a:pPr algn="ctr"/>
                      <a:r>
                        <a:rPr lang="en-US" dirty="0"/>
                        <a:t>58.37</a:t>
                      </a:r>
                    </a:p>
                  </a:txBody>
                  <a:tcPr/>
                </a:tc>
                <a:tc>
                  <a:txBody>
                    <a:bodyPr/>
                    <a:lstStyle/>
                    <a:p>
                      <a:pPr algn="ctr"/>
                      <a:r>
                        <a:rPr lang="en-US" dirty="0"/>
                        <a:t>0.3001*</a:t>
                      </a:r>
                    </a:p>
                  </a:txBody>
                  <a:tcPr/>
                </a:tc>
                <a:extLst>
                  <a:ext uri="{0D108BD9-81ED-4DB2-BD59-A6C34878D82A}">
                    <a16:rowId xmlns:a16="http://schemas.microsoft.com/office/drawing/2014/main" val="635476452"/>
                  </a:ext>
                </a:extLst>
              </a:tr>
              <a:tr h="706287">
                <a:tc>
                  <a:txBody>
                    <a:bodyPr/>
                    <a:lstStyle/>
                    <a:p>
                      <a:pPr algn="ctr"/>
                      <a:endParaRPr lang="en-US"/>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995996105"/>
                  </a:ext>
                </a:extLst>
              </a:tr>
              <a:tr h="696611">
                <a:tc>
                  <a:txBody>
                    <a:bodyPr/>
                    <a:lstStyle/>
                    <a:p>
                      <a:pPr algn="ctr"/>
                      <a:r>
                        <a:rPr lang="en-US" dirty="0"/>
                        <a:t>Spring 2016</a:t>
                      </a:r>
                    </a:p>
                  </a:txBody>
                  <a:tcPr/>
                </a:tc>
                <a:tc>
                  <a:txBody>
                    <a:bodyPr/>
                    <a:lstStyle/>
                    <a:p>
                      <a:pPr algn="ctr"/>
                      <a:r>
                        <a:rPr lang="en-US" dirty="0"/>
                        <a:t>40.04</a:t>
                      </a:r>
                    </a:p>
                  </a:txBody>
                  <a:tcPr/>
                </a:tc>
                <a:tc>
                  <a:txBody>
                    <a:bodyPr/>
                    <a:lstStyle/>
                    <a:p>
                      <a:pPr algn="ctr"/>
                      <a:r>
                        <a:rPr lang="en-US" dirty="0"/>
                        <a:t>57.65</a:t>
                      </a:r>
                    </a:p>
                  </a:txBody>
                  <a:tcPr/>
                </a:tc>
                <a:tc>
                  <a:txBody>
                    <a:bodyPr/>
                    <a:lstStyle/>
                    <a:p>
                      <a:pPr algn="ctr"/>
                      <a:r>
                        <a:rPr lang="en-US" dirty="0"/>
                        <a:t>0.2937*</a:t>
                      </a:r>
                    </a:p>
                  </a:txBody>
                  <a:tcPr/>
                </a:tc>
                <a:extLst>
                  <a:ext uri="{0D108BD9-81ED-4DB2-BD59-A6C34878D82A}">
                    <a16:rowId xmlns:a16="http://schemas.microsoft.com/office/drawing/2014/main" val="2427070629"/>
                  </a:ext>
                </a:extLst>
              </a:tr>
            </a:tbl>
          </a:graphicData>
        </a:graphic>
      </p:graphicFrame>
      <p:sp>
        <p:nvSpPr>
          <p:cNvPr id="7" name="TextBox 6"/>
          <p:cNvSpPr txBox="1"/>
          <p:nvPr/>
        </p:nvSpPr>
        <p:spPr>
          <a:xfrm>
            <a:off x="2158738" y="5401559"/>
            <a:ext cx="8795208" cy="707886"/>
          </a:xfrm>
          <a:prstGeom prst="rect">
            <a:avLst/>
          </a:prstGeom>
          <a:noFill/>
        </p:spPr>
        <p:txBody>
          <a:bodyPr wrap="square" rtlCol="0">
            <a:spAutoFit/>
          </a:bodyPr>
          <a:lstStyle/>
          <a:p>
            <a:r>
              <a:rPr lang="en-US" sz="2000" dirty="0"/>
              <a:t>Gain = (Mean % Pretest – Mean % Posttest) / (100 – Mean % Pretest)</a:t>
            </a:r>
          </a:p>
          <a:p>
            <a:r>
              <a:rPr lang="en-US" sz="2000" dirty="0"/>
              <a:t>* There is a significant gain between pretest and posttest </a:t>
            </a:r>
          </a:p>
        </p:txBody>
      </p:sp>
    </p:spTree>
    <p:extLst>
      <p:ext uri="{BB962C8B-B14F-4D97-AF65-F5344CB8AC3E}">
        <p14:creationId xmlns:p14="http://schemas.microsoft.com/office/powerpoint/2010/main" val="418182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380270"/>
            <a:ext cx="8911687" cy="1280890"/>
          </a:xfrm>
        </p:spPr>
        <p:txBody>
          <a:bodyPr>
            <a:normAutofit/>
          </a:bodyPr>
          <a:lstStyle/>
          <a:p>
            <a:r>
              <a:rPr lang="en-US" dirty="0">
                <a:solidFill>
                  <a:srgbClr val="FF0000"/>
                </a:solidFill>
              </a:rPr>
              <a:t>Table 3. Posttest vs. Pretest Scores in Spring 2016 (Without the Activities)</a:t>
            </a:r>
            <a:endParaRPr lang="en-US" dirty="0"/>
          </a:p>
        </p:txBody>
      </p:sp>
      <p:pic>
        <p:nvPicPr>
          <p:cNvPr id="11" name="Content Placeholder 10"/>
          <p:cNvPicPr>
            <a:picLocks noGrp="1" noChangeAspect="1"/>
          </p:cNvPicPr>
          <p:nvPr>
            <p:ph idx="1"/>
          </p:nvPr>
        </p:nvPicPr>
        <p:blipFill>
          <a:blip r:embed="rId2"/>
          <a:stretch>
            <a:fillRect/>
          </a:stretch>
        </p:blipFill>
        <p:spPr>
          <a:xfrm>
            <a:off x="2667786" y="1645345"/>
            <a:ext cx="8625525" cy="4849739"/>
          </a:xfrm>
        </p:spPr>
      </p:pic>
    </p:spTree>
    <p:extLst>
      <p:ext uri="{BB962C8B-B14F-4D97-AF65-F5344CB8AC3E}">
        <p14:creationId xmlns:p14="http://schemas.microsoft.com/office/powerpoint/2010/main" val="576690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380270"/>
            <a:ext cx="8911687" cy="1280890"/>
          </a:xfrm>
        </p:spPr>
        <p:txBody>
          <a:bodyPr>
            <a:normAutofit/>
          </a:bodyPr>
          <a:lstStyle/>
          <a:p>
            <a:r>
              <a:rPr lang="en-US" dirty="0">
                <a:solidFill>
                  <a:srgbClr val="FF0000"/>
                </a:solidFill>
              </a:rPr>
              <a:t>Posttest vs. Pretest Scores in Spring 2016</a:t>
            </a:r>
            <a:endParaRPr lang="en-US" dirty="0"/>
          </a:p>
        </p:txBody>
      </p:sp>
      <p:sp>
        <p:nvSpPr>
          <p:cNvPr id="4" name="Content Placeholder 3"/>
          <p:cNvSpPr>
            <a:spLocks noGrp="1"/>
          </p:cNvSpPr>
          <p:nvPr>
            <p:ph idx="1"/>
          </p:nvPr>
        </p:nvSpPr>
        <p:spPr>
          <a:xfrm>
            <a:off x="2592925" y="1300899"/>
            <a:ext cx="8915400" cy="4318092"/>
          </a:xfrm>
        </p:spPr>
        <p:txBody>
          <a:bodyPr>
            <a:normAutofit/>
          </a:bodyPr>
          <a:lstStyle/>
          <a:p>
            <a:r>
              <a:rPr lang="en-US" sz="2400" dirty="0"/>
              <a:t>The statistical t-value is greater than the critical t-value. The null hypothesis: the mean pretest and posttest scores are equivalent is rejected .</a:t>
            </a:r>
          </a:p>
          <a:p>
            <a:r>
              <a:rPr lang="en-US" sz="2400" dirty="0"/>
              <a:t>Results show that the mean posttest and pretest scores in Spring 2016 are statistically different with a p-value less than 0.01.</a:t>
            </a:r>
          </a:p>
          <a:p>
            <a:r>
              <a:rPr lang="en-US" sz="2400" dirty="0"/>
              <a:t>The usual classroom activities (without ranking and sense-making tasks) are effective in improving student’s learning in introductory physics.</a:t>
            </a:r>
          </a:p>
        </p:txBody>
      </p:sp>
    </p:spTree>
    <p:extLst>
      <p:ext uri="{BB962C8B-B14F-4D97-AF65-F5344CB8AC3E}">
        <p14:creationId xmlns:p14="http://schemas.microsoft.com/office/powerpoint/2010/main" val="3805364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380270"/>
            <a:ext cx="8911687" cy="1280890"/>
          </a:xfrm>
        </p:spPr>
        <p:txBody>
          <a:bodyPr>
            <a:normAutofit/>
          </a:bodyPr>
          <a:lstStyle/>
          <a:p>
            <a:r>
              <a:rPr lang="en-US" dirty="0">
                <a:solidFill>
                  <a:srgbClr val="FF0000"/>
                </a:solidFill>
              </a:rPr>
              <a:t>Table 4. Posttest vs. Pretest Scores in Spring 2017 (Blended with Activities)</a:t>
            </a:r>
            <a:endParaRPr lang="en-US" dirty="0"/>
          </a:p>
        </p:txBody>
      </p:sp>
      <p:pic>
        <p:nvPicPr>
          <p:cNvPr id="11" name="Content Placeholder 10"/>
          <p:cNvPicPr>
            <a:picLocks noGrp="1" noChangeAspect="1"/>
          </p:cNvPicPr>
          <p:nvPr>
            <p:ph idx="1"/>
          </p:nvPr>
        </p:nvPicPr>
        <p:blipFill>
          <a:blip r:embed="rId2"/>
          <a:stretch>
            <a:fillRect/>
          </a:stretch>
        </p:blipFill>
        <p:spPr>
          <a:xfrm>
            <a:off x="2592925" y="1774281"/>
            <a:ext cx="8673526" cy="4878131"/>
          </a:xfrm>
        </p:spPr>
      </p:pic>
    </p:spTree>
    <p:extLst>
      <p:ext uri="{BB962C8B-B14F-4D97-AF65-F5344CB8AC3E}">
        <p14:creationId xmlns:p14="http://schemas.microsoft.com/office/powerpoint/2010/main" val="4156053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380270"/>
            <a:ext cx="8911687" cy="1280890"/>
          </a:xfrm>
        </p:spPr>
        <p:txBody>
          <a:bodyPr>
            <a:normAutofit/>
          </a:bodyPr>
          <a:lstStyle/>
          <a:p>
            <a:r>
              <a:rPr lang="en-US" dirty="0">
                <a:solidFill>
                  <a:srgbClr val="FF0000"/>
                </a:solidFill>
              </a:rPr>
              <a:t>Posttest vs. Pretest Scores in Spring 2017</a:t>
            </a:r>
            <a:endParaRPr lang="en-US" dirty="0"/>
          </a:p>
        </p:txBody>
      </p:sp>
      <p:sp>
        <p:nvSpPr>
          <p:cNvPr id="4" name="Content Placeholder 3"/>
          <p:cNvSpPr>
            <a:spLocks noGrp="1"/>
          </p:cNvSpPr>
          <p:nvPr>
            <p:ph idx="1"/>
          </p:nvPr>
        </p:nvSpPr>
        <p:spPr>
          <a:xfrm>
            <a:off x="2592925" y="1388883"/>
            <a:ext cx="8915400" cy="3777622"/>
          </a:xfrm>
        </p:spPr>
        <p:txBody>
          <a:bodyPr>
            <a:normAutofit lnSpcReduction="10000"/>
          </a:bodyPr>
          <a:lstStyle/>
          <a:p>
            <a:pPr lvl="0">
              <a:buClr>
                <a:srgbClr val="A53010"/>
              </a:buClr>
            </a:pPr>
            <a:r>
              <a:rPr lang="en-US" sz="2400" dirty="0">
                <a:solidFill>
                  <a:prstClr val="black">
                    <a:lumMod val="75000"/>
                    <a:lumOff val="25000"/>
                  </a:prstClr>
                </a:solidFill>
              </a:rPr>
              <a:t>Table 4 shows that the statistical t-value is also greater than the critical t-value. The null hypothesis is rejected that the mean pretest and posttest scores in Spring 2017 are equivalent.</a:t>
            </a:r>
          </a:p>
          <a:p>
            <a:pPr lvl="0">
              <a:buClr>
                <a:srgbClr val="A53010"/>
              </a:buClr>
            </a:pPr>
            <a:r>
              <a:rPr lang="en-US" sz="2400" dirty="0">
                <a:solidFill>
                  <a:prstClr val="black">
                    <a:lumMod val="75000"/>
                    <a:lumOff val="25000"/>
                  </a:prstClr>
                </a:solidFill>
              </a:rPr>
              <a:t>Results indicate that the mean posttest and pretest scores in Spring 2017 are statistically different with a p- value less than 0.01.</a:t>
            </a:r>
          </a:p>
          <a:p>
            <a:pPr lvl="0">
              <a:buClr>
                <a:srgbClr val="A53010"/>
              </a:buClr>
            </a:pPr>
            <a:r>
              <a:rPr lang="en-US" sz="2400" dirty="0">
                <a:solidFill>
                  <a:prstClr val="black">
                    <a:lumMod val="75000"/>
                    <a:lumOff val="25000"/>
                  </a:prstClr>
                </a:solidFill>
              </a:rPr>
              <a:t>The usual classroom activities blended with ranking and sense-making tasks are effective in students’ transforming learning in introductory physics.</a:t>
            </a:r>
          </a:p>
          <a:p>
            <a:endParaRPr lang="en-US" dirty="0"/>
          </a:p>
        </p:txBody>
      </p:sp>
    </p:spTree>
    <p:extLst>
      <p:ext uri="{BB962C8B-B14F-4D97-AF65-F5344CB8AC3E}">
        <p14:creationId xmlns:p14="http://schemas.microsoft.com/office/powerpoint/2010/main" val="661475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0000"/>
                </a:solidFill>
              </a:rPr>
              <a:t>Table 5. Posttest Scores Between Spring 2017 and Spring 2016 </a:t>
            </a:r>
            <a:r>
              <a:rPr lang="en-US" sz="1200" dirty="0">
                <a:solidFill>
                  <a:srgbClr val="FF0000"/>
                </a:solidFill>
              </a:rPr>
              <a:t>(Included are those with pretest and posttests only)</a:t>
            </a:r>
            <a:endParaRPr lang="en-US" sz="1200" dirty="0"/>
          </a:p>
        </p:txBody>
      </p:sp>
      <p:pic>
        <p:nvPicPr>
          <p:cNvPr id="6" name="Content Placeholder 5"/>
          <p:cNvPicPr>
            <a:picLocks noGrp="1" noChangeAspect="1"/>
          </p:cNvPicPr>
          <p:nvPr>
            <p:ph idx="1"/>
          </p:nvPr>
        </p:nvPicPr>
        <p:blipFill>
          <a:blip r:embed="rId2"/>
          <a:stretch>
            <a:fillRect/>
          </a:stretch>
        </p:blipFill>
        <p:spPr>
          <a:xfrm>
            <a:off x="2686023" y="2055829"/>
            <a:ext cx="7911640" cy="4450298"/>
          </a:xfrm>
        </p:spPr>
      </p:pic>
    </p:spTree>
    <p:extLst>
      <p:ext uri="{BB962C8B-B14F-4D97-AF65-F5344CB8AC3E}">
        <p14:creationId xmlns:p14="http://schemas.microsoft.com/office/powerpoint/2010/main" val="2232166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Table 6. Final Exam Scores Between Spring 2017 and Spring 2016 </a:t>
            </a:r>
            <a:r>
              <a:rPr lang="en-US" sz="1200" dirty="0">
                <a:solidFill>
                  <a:srgbClr val="FF0000"/>
                </a:solidFill>
              </a:rPr>
              <a:t>(Included are those with pretest and posttests only)</a:t>
            </a:r>
            <a:endParaRPr lang="en-US" sz="1200" dirty="0"/>
          </a:p>
        </p:txBody>
      </p:sp>
      <p:pic>
        <p:nvPicPr>
          <p:cNvPr id="7" name="Content Placeholder 6"/>
          <p:cNvPicPr>
            <a:picLocks noGrp="1" noChangeAspect="1"/>
          </p:cNvPicPr>
          <p:nvPr>
            <p:ph idx="1"/>
          </p:nvPr>
        </p:nvPicPr>
        <p:blipFill>
          <a:blip r:embed="rId2"/>
          <a:stretch>
            <a:fillRect/>
          </a:stretch>
        </p:blipFill>
        <p:spPr>
          <a:xfrm>
            <a:off x="2592925" y="1794341"/>
            <a:ext cx="8453119" cy="4743395"/>
          </a:xfrm>
        </p:spPr>
      </p:pic>
    </p:spTree>
    <p:extLst>
      <p:ext uri="{BB962C8B-B14F-4D97-AF65-F5344CB8AC3E}">
        <p14:creationId xmlns:p14="http://schemas.microsoft.com/office/powerpoint/2010/main" val="100062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Posttest and Final Test Scores Between Spring 2017 and Spring 2016 </a:t>
            </a:r>
            <a:br>
              <a:rPr lang="en-US" dirty="0">
                <a:solidFill>
                  <a:srgbClr val="FF0000"/>
                </a:solidFill>
              </a:rPr>
            </a:br>
            <a:r>
              <a:rPr lang="en-US" sz="1200" dirty="0">
                <a:solidFill>
                  <a:srgbClr val="FF0000"/>
                </a:solidFill>
              </a:rPr>
              <a:t>(Included are only those with pretest and posttests scores)</a:t>
            </a:r>
            <a:endParaRPr lang="en-US" sz="1200" dirty="0"/>
          </a:p>
        </p:txBody>
      </p:sp>
      <p:sp>
        <p:nvSpPr>
          <p:cNvPr id="4" name="Content Placeholder 3"/>
          <p:cNvSpPr>
            <a:spLocks noGrp="1"/>
          </p:cNvSpPr>
          <p:nvPr>
            <p:ph idx="1"/>
          </p:nvPr>
        </p:nvSpPr>
        <p:spPr>
          <a:xfrm>
            <a:off x="2589212" y="2133599"/>
            <a:ext cx="8915400" cy="4229493"/>
          </a:xfrm>
        </p:spPr>
        <p:txBody>
          <a:bodyPr>
            <a:normAutofit fontScale="85000" lnSpcReduction="20000"/>
          </a:bodyPr>
          <a:lstStyle/>
          <a:p>
            <a:r>
              <a:rPr lang="en-US" sz="2400" dirty="0"/>
              <a:t>Table 5 presents no statistical significant difference of the Posttest Scores between Spring 2017 and Spring 2016. Table 6 reveals the same results as Table 5. The two groups are statistically equivalent in terms of the Final Exam Scores.</a:t>
            </a:r>
          </a:p>
          <a:p>
            <a:r>
              <a:rPr lang="en-US" sz="2400" dirty="0"/>
              <a:t>Although it seems that the usual classroom activities blended with ranking and sense-making tasks are as effective compared to the other strategy, it displays better results as revealed by the variance.</a:t>
            </a:r>
          </a:p>
          <a:p>
            <a:r>
              <a:rPr lang="en-US" sz="2400" dirty="0"/>
              <a:t>Variance was a great deal less in the 2017 Posttest and Final Exam Scores. </a:t>
            </a:r>
          </a:p>
          <a:p>
            <a:r>
              <a:rPr lang="en-US" sz="2400" dirty="0"/>
              <a:t>This implies that the spread of Posttest and Final Exam Scores (separately) in Spring 2017 are closer to the mean. Generally speaking, the students came out stronger as a group in answering questions and problems in introductory physics, particularly electromagnetism.  </a:t>
            </a:r>
          </a:p>
        </p:txBody>
      </p:sp>
    </p:spTree>
    <p:extLst>
      <p:ext uri="{BB962C8B-B14F-4D97-AF65-F5344CB8AC3E}">
        <p14:creationId xmlns:p14="http://schemas.microsoft.com/office/powerpoint/2010/main" val="1954783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115062"/>
            <a:ext cx="8911687" cy="1280890"/>
          </a:xfrm>
        </p:spPr>
        <p:txBody>
          <a:bodyPr/>
          <a:lstStyle/>
          <a:p>
            <a:r>
              <a:rPr lang="en-US" b="1" dirty="0">
                <a:solidFill>
                  <a:srgbClr val="00B050"/>
                </a:solidFill>
              </a:rPr>
              <a:t>Sample of Students Work on Ranking and Sense-making Tasks</a:t>
            </a:r>
          </a:p>
        </p:txBody>
      </p:sp>
      <p:pic>
        <p:nvPicPr>
          <p:cNvPr id="4" name="Content Placeholder 3">
            <a:extLst>
              <a:ext uri="{FF2B5EF4-FFF2-40B4-BE49-F238E27FC236}">
                <a16:creationId xmlns:a16="http://schemas.microsoft.com/office/drawing/2014/main" id="{2071FEA6-75F1-41FF-A76A-BA32CD889E53}"/>
              </a:ext>
            </a:extLst>
          </p:cNvPr>
          <p:cNvPicPr>
            <a:picLocks noGrp="1" noChangeAspect="1"/>
          </p:cNvPicPr>
          <p:nvPr>
            <p:ph idx="1"/>
          </p:nvPr>
        </p:nvPicPr>
        <p:blipFill>
          <a:blip r:embed="rId2"/>
          <a:stretch>
            <a:fillRect/>
          </a:stretch>
        </p:blipFill>
        <p:spPr>
          <a:xfrm>
            <a:off x="2589213" y="1445021"/>
            <a:ext cx="8915400" cy="5018883"/>
          </a:xfrm>
          <a:prstGeom prst="rect">
            <a:avLst/>
          </a:prstGeom>
        </p:spPr>
      </p:pic>
    </p:spTree>
    <p:extLst>
      <p:ext uri="{BB962C8B-B14F-4D97-AF65-F5344CB8AC3E}">
        <p14:creationId xmlns:p14="http://schemas.microsoft.com/office/powerpoint/2010/main" val="4270024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50"/>
                </a:solidFill>
              </a:rPr>
              <a:t>Rationale</a:t>
            </a:r>
          </a:p>
        </p:txBody>
      </p:sp>
      <p:sp>
        <p:nvSpPr>
          <p:cNvPr id="3" name="Content Placeholder 2"/>
          <p:cNvSpPr>
            <a:spLocks noGrp="1"/>
          </p:cNvSpPr>
          <p:nvPr>
            <p:ph idx="1"/>
          </p:nvPr>
        </p:nvSpPr>
        <p:spPr>
          <a:xfrm>
            <a:off x="2589212" y="1671687"/>
            <a:ext cx="8915400" cy="3777622"/>
          </a:xfrm>
        </p:spPr>
        <p:txBody>
          <a:bodyPr>
            <a:normAutofit fontScale="85000" lnSpcReduction="10000"/>
          </a:bodyPr>
          <a:lstStyle/>
          <a:p>
            <a:pPr marL="0" marR="0" indent="457200" algn="just">
              <a:lnSpc>
                <a:spcPct val="115000"/>
              </a:lnSpc>
              <a:spcBef>
                <a:spcPts val="0"/>
              </a:spcBef>
              <a:spcAft>
                <a:spcPts val="100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The transformational effect(s) of the independent variable of using ranking and sense-making tasks in introductory physics courses (College and University Physics II focus on electricity and magnetism) </a:t>
            </a:r>
          </a:p>
          <a:p>
            <a:pPr marL="0" marR="0" indent="457200" algn="just">
              <a:lnSpc>
                <a:spcPct val="115000"/>
              </a:lnSpc>
              <a:spcBef>
                <a:spcPts val="0"/>
              </a:spcBef>
              <a:spcAft>
                <a:spcPts val="100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Ranking and sense-making tasks follow a one-month student practice or immersion period (March 2017) and one-month of actual data gathering (April 2017)</a:t>
            </a:r>
          </a:p>
          <a:p>
            <a:pPr marL="0" marR="0" indent="457200" algn="just">
              <a:lnSpc>
                <a:spcPct val="115000"/>
              </a:lnSpc>
              <a:spcBef>
                <a:spcPts val="0"/>
              </a:spcBef>
              <a:spcAft>
                <a:spcPts val="100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Dependent variables include (1) student success as measured by pre/posttest scores and (2) final exams.  </a:t>
            </a:r>
          </a:p>
          <a:p>
            <a:pPr marL="0" indent="0">
              <a:buNone/>
            </a:pPr>
            <a:endParaRPr lang="en-US" dirty="0"/>
          </a:p>
        </p:txBody>
      </p:sp>
    </p:spTree>
    <p:extLst>
      <p:ext uri="{BB962C8B-B14F-4D97-AF65-F5344CB8AC3E}">
        <p14:creationId xmlns:p14="http://schemas.microsoft.com/office/powerpoint/2010/main" val="2441838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115062"/>
            <a:ext cx="8911687" cy="1280890"/>
          </a:xfrm>
        </p:spPr>
        <p:txBody>
          <a:bodyPr/>
          <a:lstStyle/>
          <a:p>
            <a:r>
              <a:rPr lang="en-US" b="1" dirty="0">
                <a:solidFill>
                  <a:srgbClr val="00B050"/>
                </a:solidFill>
              </a:rPr>
              <a:t>Sample of Students Work on Ranking and Sense-making Tasks</a:t>
            </a:r>
          </a:p>
        </p:txBody>
      </p:sp>
      <p:pic>
        <p:nvPicPr>
          <p:cNvPr id="6" name="Content Placeholder 5">
            <a:extLst>
              <a:ext uri="{FF2B5EF4-FFF2-40B4-BE49-F238E27FC236}">
                <a16:creationId xmlns:a16="http://schemas.microsoft.com/office/drawing/2014/main" id="{BC523003-E876-453E-9D6E-58EF16AB1D23}"/>
              </a:ext>
            </a:extLst>
          </p:cNvPr>
          <p:cNvPicPr>
            <a:picLocks noGrp="1" noChangeAspect="1"/>
          </p:cNvPicPr>
          <p:nvPr>
            <p:ph idx="1"/>
          </p:nvPr>
        </p:nvPicPr>
        <p:blipFill>
          <a:blip r:embed="rId2"/>
          <a:stretch>
            <a:fillRect/>
          </a:stretch>
        </p:blipFill>
        <p:spPr>
          <a:xfrm>
            <a:off x="2092960" y="1395951"/>
            <a:ext cx="9622705" cy="5414007"/>
          </a:xfrm>
          <a:prstGeom prst="rect">
            <a:avLst/>
          </a:prstGeom>
        </p:spPr>
      </p:pic>
    </p:spTree>
    <p:extLst>
      <p:ext uri="{BB962C8B-B14F-4D97-AF65-F5344CB8AC3E}">
        <p14:creationId xmlns:p14="http://schemas.microsoft.com/office/powerpoint/2010/main" val="909539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115062"/>
            <a:ext cx="8911687" cy="1280890"/>
          </a:xfrm>
        </p:spPr>
        <p:txBody>
          <a:bodyPr/>
          <a:lstStyle/>
          <a:p>
            <a:r>
              <a:rPr lang="en-US" b="1" dirty="0">
                <a:solidFill>
                  <a:srgbClr val="00B050"/>
                </a:solidFill>
              </a:rPr>
              <a:t>Student Impressions on the Use of Ranking and Sense-making Tasks</a:t>
            </a:r>
          </a:p>
        </p:txBody>
      </p:sp>
      <p:sp>
        <p:nvSpPr>
          <p:cNvPr id="3" name="Content Placeholder 2"/>
          <p:cNvSpPr>
            <a:spLocks noGrp="1"/>
          </p:cNvSpPr>
          <p:nvPr>
            <p:ph idx="1"/>
          </p:nvPr>
        </p:nvSpPr>
        <p:spPr>
          <a:xfrm>
            <a:off x="2589212" y="1395952"/>
            <a:ext cx="8915400" cy="5117970"/>
          </a:xfrm>
        </p:spPr>
        <p:txBody>
          <a:bodyPr>
            <a:normAutofit/>
          </a:bodyPr>
          <a:lstStyle/>
          <a:p>
            <a:pPr marL="0" marR="0">
              <a:lnSpc>
                <a:spcPct val="120000"/>
              </a:lnSpc>
              <a:spcBef>
                <a:spcPts val="0"/>
              </a:spcBef>
              <a:spcAft>
                <a:spcPts val="10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“I think the project was a great idea and helped many to have a better overall understanding of magnetic field, resistors, capacitors, and coils, than just in class.” – Student 1.</a:t>
            </a:r>
          </a:p>
          <a:p>
            <a:pPr marL="0" marR="0">
              <a:lnSpc>
                <a:spcPct val="120000"/>
              </a:lnSpc>
              <a:spcBef>
                <a:spcPts val="0"/>
              </a:spcBef>
              <a:spcAft>
                <a:spcPts val="10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latin typeface="Times New Roman" panose="02020603050405020304" pitchFamily="18" charset="0"/>
                <a:ea typeface="Calibri" panose="020F0502020204030204" pitchFamily="34" charset="0"/>
              </a:rPr>
              <a:t>Having been taught more about concave and convex mirrors, lenses, parallel circuit, series circuit, Faraday’s law, Maxwell’s equations, ammeters, Ohm’s law, and more theories, our instructor made sure that we could grab as much help as possible for our own benefit. Every single worksheet that we were handed out to do, we needed to comprehend and make critical thinking part of an everyday habit. Practicing all the problems made our perception of each subject easier to comprehend…, we could understand every problem in detail and gather all the possible information to complete and master the problem. All the worksheets given were an extra boost to our knowledge…” Student 12.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2971210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115062"/>
            <a:ext cx="8911687" cy="1280890"/>
          </a:xfrm>
        </p:spPr>
        <p:txBody>
          <a:bodyPr/>
          <a:lstStyle/>
          <a:p>
            <a:r>
              <a:rPr lang="en-US" b="1" dirty="0">
                <a:solidFill>
                  <a:srgbClr val="00B050"/>
                </a:solidFill>
              </a:rPr>
              <a:t>Student Impressions on the Use of Ranking and Sense-making Tasks</a:t>
            </a:r>
          </a:p>
        </p:txBody>
      </p:sp>
      <p:sp>
        <p:nvSpPr>
          <p:cNvPr id="3" name="Content Placeholder 2"/>
          <p:cNvSpPr>
            <a:spLocks noGrp="1"/>
          </p:cNvSpPr>
          <p:nvPr>
            <p:ph idx="1"/>
          </p:nvPr>
        </p:nvSpPr>
        <p:spPr>
          <a:xfrm>
            <a:off x="2589212" y="1395952"/>
            <a:ext cx="8915400" cy="4420386"/>
          </a:xfrm>
        </p:spPr>
        <p:txBody>
          <a:bodyPr>
            <a:normAutofit/>
          </a:bodyPr>
          <a:lstStyle/>
          <a:p>
            <a:pPr>
              <a:lnSpc>
                <a:spcPct val="110000"/>
              </a:lnSpc>
              <a:spcBef>
                <a:spcPts val="0"/>
              </a:spcBef>
            </a:pPr>
            <a:r>
              <a:rPr lang="en-US" sz="2000" dirty="0">
                <a:latin typeface="Times New Roman" panose="02020603050405020304" pitchFamily="18" charset="0"/>
                <a:ea typeface="Calibri" panose="020F0502020204030204" pitchFamily="34" charset="0"/>
                <a:cs typeface="Times New Roman" panose="02020603050405020304" pitchFamily="18" charset="0"/>
              </a:rPr>
              <a:t>“</a:t>
            </a:r>
            <a:r>
              <a:rPr lang="en-US" sz="2000" dirty="0">
                <a:latin typeface="Times New Roman" panose="02020603050405020304" pitchFamily="18" charset="0"/>
              </a:rPr>
              <a:t>The PER assignments were pretty helpful to enforce the understanding we had for the problem given by practicing. The practice of the PER assignments helped on figuring out what was the reason behind some errors on previous questions, and they clarified some misunderstandings that was in the class.” - Student 8.</a:t>
            </a:r>
            <a:endParaRPr lang="en-US" sz="2000" dirty="0"/>
          </a:p>
          <a:p>
            <a:r>
              <a:rPr lang="en-US" sz="2000" dirty="0">
                <a:latin typeface="Times New Roman" panose="02020603050405020304" pitchFamily="18" charset="0"/>
                <a:ea typeface="Calibri" panose="020F0502020204030204" pitchFamily="34" charset="0"/>
              </a:rPr>
              <a:t>“Personally, I saw the PER assignments as something that was unnecessary, for we already had assignments for the lecture, but after a few PER assignments I noticed that I managed to have a better understanding of the material.” - </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latin typeface="Times New Roman" panose="02020603050405020304" pitchFamily="18" charset="0"/>
                <a:ea typeface="Calibri" panose="020F0502020204030204" pitchFamily="34" charset="0"/>
              </a:rPr>
              <a:t>Student 4. </a:t>
            </a:r>
          </a:p>
          <a:p>
            <a:r>
              <a:rPr lang="en-US" sz="2000" dirty="0">
                <a:latin typeface="Times New Roman" panose="02020603050405020304" pitchFamily="18" charset="0"/>
                <a:ea typeface="Calibri" panose="020F0502020204030204" pitchFamily="34" charset="0"/>
              </a:rPr>
              <a:t>“The PER assignments made me realize the errors I committed and was making throughout the process. Now, I actually learned and understood everything we went over throughout the lecture session. It made so much sense.” – Student 17.</a:t>
            </a:r>
            <a:endParaRPr lang="en-US" dirty="0"/>
          </a:p>
        </p:txBody>
      </p:sp>
    </p:spTree>
    <p:extLst>
      <p:ext uri="{BB962C8B-B14F-4D97-AF65-F5344CB8AC3E}">
        <p14:creationId xmlns:p14="http://schemas.microsoft.com/office/powerpoint/2010/main" val="29183101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7131" y="150829"/>
            <a:ext cx="9727482" cy="1754171"/>
          </a:xfrm>
        </p:spPr>
        <p:txBody>
          <a:bodyPr/>
          <a:lstStyle/>
          <a:p>
            <a:r>
              <a:rPr lang="en-US" b="1" dirty="0">
                <a:solidFill>
                  <a:srgbClr val="00B050"/>
                </a:solidFill>
              </a:rPr>
              <a:t>Critical thinking skills</a:t>
            </a:r>
          </a:p>
        </p:txBody>
      </p:sp>
      <p:sp>
        <p:nvSpPr>
          <p:cNvPr id="3" name="Content Placeholder 2"/>
          <p:cNvSpPr>
            <a:spLocks noGrp="1"/>
          </p:cNvSpPr>
          <p:nvPr>
            <p:ph idx="1"/>
          </p:nvPr>
        </p:nvSpPr>
        <p:spPr>
          <a:xfrm>
            <a:off x="1777130" y="1168925"/>
            <a:ext cx="9727482" cy="4742298"/>
          </a:xfrm>
        </p:spPr>
        <p:txBody>
          <a:bodyPr>
            <a:normAutofit/>
          </a:bodyPr>
          <a:lstStyle/>
          <a:p>
            <a:r>
              <a:rPr lang="en-US" sz="2200" dirty="0"/>
              <a:t>Students were able to interpret graphics and statements more accurately.</a:t>
            </a:r>
          </a:p>
          <a:p>
            <a:r>
              <a:rPr lang="en-US" sz="2200" dirty="0"/>
              <a:t>The students can support or justify better arguments especially when they confirm results with simple experimental verification. Please see sample pictures provided below:</a:t>
            </a:r>
          </a:p>
        </p:txBody>
      </p:sp>
      <p:pic>
        <p:nvPicPr>
          <p:cNvPr id="5" name="Picture 4"/>
          <p:cNvPicPr>
            <a:picLocks noChangeAspect="1"/>
          </p:cNvPicPr>
          <p:nvPr/>
        </p:nvPicPr>
        <p:blipFill>
          <a:blip r:embed="rId2"/>
          <a:stretch>
            <a:fillRect/>
          </a:stretch>
        </p:blipFill>
        <p:spPr>
          <a:xfrm>
            <a:off x="1777129" y="3170549"/>
            <a:ext cx="4826972" cy="3619500"/>
          </a:xfrm>
          <a:prstGeom prst="rect">
            <a:avLst/>
          </a:prstGeom>
        </p:spPr>
      </p:pic>
      <p:pic>
        <p:nvPicPr>
          <p:cNvPr id="7" name="Picture 6"/>
          <p:cNvPicPr>
            <a:picLocks noChangeAspect="1"/>
          </p:cNvPicPr>
          <p:nvPr/>
        </p:nvPicPr>
        <p:blipFill>
          <a:blip r:embed="rId3"/>
          <a:stretch>
            <a:fillRect/>
          </a:stretch>
        </p:blipFill>
        <p:spPr>
          <a:xfrm>
            <a:off x="6893277" y="3170549"/>
            <a:ext cx="4824899" cy="3619500"/>
          </a:xfrm>
          <a:prstGeom prst="rect">
            <a:avLst/>
          </a:prstGeom>
        </p:spPr>
      </p:pic>
    </p:spTree>
    <p:extLst>
      <p:ext uri="{BB962C8B-B14F-4D97-AF65-F5344CB8AC3E}">
        <p14:creationId xmlns:p14="http://schemas.microsoft.com/office/powerpoint/2010/main" val="33530791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50"/>
                </a:solidFill>
              </a:rPr>
              <a:t>Critical thinking skills</a:t>
            </a:r>
          </a:p>
        </p:txBody>
      </p:sp>
      <p:sp>
        <p:nvSpPr>
          <p:cNvPr id="3" name="Content Placeholder 2"/>
          <p:cNvSpPr>
            <a:spLocks noGrp="1"/>
          </p:cNvSpPr>
          <p:nvPr>
            <p:ph idx="1"/>
          </p:nvPr>
        </p:nvSpPr>
        <p:spPr>
          <a:xfrm>
            <a:off x="2589212" y="1583703"/>
            <a:ext cx="8915400" cy="4327519"/>
          </a:xfrm>
        </p:spPr>
        <p:txBody>
          <a:bodyPr>
            <a:normAutofit/>
          </a:bodyPr>
          <a:lstStyle/>
          <a:p>
            <a:r>
              <a:rPr lang="en-US" sz="2400" dirty="0"/>
              <a:t>They now have better ways to connect concepts with numerical answers and formulas. </a:t>
            </a:r>
          </a:p>
          <a:p>
            <a:r>
              <a:rPr lang="en-US" sz="2400" dirty="0"/>
              <a:t>Students realize the relevance in making sense of the problem’s answers. </a:t>
            </a:r>
          </a:p>
          <a:p>
            <a:r>
              <a:rPr lang="en-US" sz="2400" dirty="0"/>
              <a:t>Alternative points of view of their partners or the one provided in the PER assignments are essential in their understanding.</a:t>
            </a:r>
          </a:p>
        </p:txBody>
      </p:sp>
    </p:spTree>
    <p:extLst>
      <p:ext uri="{BB962C8B-B14F-4D97-AF65-F5344CB8AC3E}">
        <p14:creationId xmlns:p14="http://schemas.microsoft.com/office/powerpoint/2010/main" val="7730798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50"/>
                </a:solidFill>
              </a:rPr>
              <a:t>Conclusion</a:t>
            </a:r>
          </a:p>
        </p:txBody>
      </p:sp>
      <p:sp>
        <p:nvSpPr>
          <p:cNvPr id="3" name="Content Placeholder 2"/>
          <p:cNvSpPr>
            <a:spLocks noGrp="1"/>
          </p:cNvSpPr>
          <p:nvPr>
            <p:ph idx="1"/>
          </p:nvPr>
        </p:nvSpPr>
        <p:spPr>
          <a:xfrm>
            <a:off x="2589212" y="1555423"/>
            <a:ext cx="8915400" cy="4355799"/>
          </a:xfrm>
        </p:spPr>
        <p:txBody>
          <a:bodyPr>
            <a:normAutofit/>
          </a:bodyPr>
          <a:lstStyle/>
          <a:p>
            <a:r>
              <a:rPr lang="en-US" sz="2400" dirty="0"/>
              <a:t>Performance of students using the Ranking and Sense-making Tasks was comparable with their counterparts without the activities. The average score of the group that was exposed to the activities were a little higher than the other group, but not statistically different. </a:t>
            </a:r>
          </a:p>
          <a:p>
            <a:r>
              <a:rPr lang="en-US" sz="2400" dirty="0"/>
              <a:t>Moreover, the variance of the Final Exam and Posttest results were closer to the mean. This suggests that the </a:t>
            </a:r>
            <a:r>
              <a:rPr lang="en-US" sz="2400" dirty="0">
                <a:solidFill>
                  <a:prstClr val="black">
                    <a:lumMod val="75000"/>
                    <a:lumOff val="25000"/>
                  </a:prstClr>
                </a:solidFill>
              </a:rPr>
              <a:t>Ranking and Sense-making </a:t>
            </a:r>
            <a:r>
              <a:rPr lang="en-US" sz="2400" dirty="0"/>
              <a:t>activities reach out to all types of learners. There is a better learning transformation for all, varied types learners. </a:t>
            </a:r>
          </a:p>
          <a:p>
            <a:pPr marL="0" indent="0">
              <a:buNone/>
            </a:pPr>
            <a:endParaRPr lang="en-US" dirty="0"/>
          </a:p>
        </p:txBody>
      </p:sp>
    </p:spTree>
    <p:extLst>
      <p:ext uri="{BB962C8B-B14F-4D97-AF65-F5344CB8AC3E}">
        <p14:creationId xmlns:p14="http://schemas.microsoft.com/office/powerpoint/2010/main" val="11539148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50"/>
                </a:solidFill>
              </a:rPr>
              <a:t>Conclusion</a:t>
            </a:r>
          </a:p>
        </p:txBody>
      </p:sp>
      <p:sp>
        <p:nvSpPr>
          <p:cNvPr id="3" name="Content Placeholder 2"/>
          <p:cNvSpPr>
            <a:spLocks noGrp="1"/>
          </p:cNvSpPr>
          <p:nvPr>
            <p:ph idx="1"/>
          </p:nvPr>
        </p:nvSpPr>
        <p:spPr>
          <a:xfrm>
            <a:off x="2589212" y="1743959"/>
            <a:ext cx="8915400" cy="4167263"/>
          </a:xfrm>
        </p:spPr>
        <p:txBody>
          <a:bodyPr>
            <a:normAutofit/>
          </a:bodyPr>
          <a:lstStyle/>
          <a:p>
            <a:r>
              <a:rPr lang="en-US" sz="2400" dirty="0"/>
              <a:t>The exposure to the activities is one month practice and another month of actual data collection. A longer time to conduct the activity(</a:t>
            </a:r>
            <a:r>
              <a:rPr lang="en-US" sz="2400" dirty="0" err="1"/>
              <a:t>ies</a:t>
            </a:r>
            <a:r>
              <a:rPr lang="en-US" sz="2400" dirty="0"/>
              <a:t>) suggests a possibility of better scores.</a:t>
            </a:r>
          </a:p>
          <a:p>
            <a:r>
              <a:rPr lang="en-US" sz="2400" dirty="0"/>
              <a:t>The students’ critical thinking skills were enhanced and now they realized the importance of making sense in their answers instead of just giving the correct answers.</a:t>
            </a:r>
          </a:p>
          <a:p>
            <a:pPr marL="0" indent="0">
              <a:buNone/>
            </a:pPr>
            <a:endParaRPr lang="en-US" dirty="0"/>
          </a:p>
        </p:txBody>
      </p:sp>
    </p:spTree>
    <p:extLst>
      <p:ext uri="{BB962C8B-B14F-4D97-AF65-F5344CB8AC3E}">
        <p14:creationId xmlns:p14="http://schemas.microsoft.com/office/powerpoint/2010/main" val="7778588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ea typeface="Calibri" panose="020F0502020204030204" pitchFamily="34" charset="0"/>
                <a:cs typeface="Times New Roman" panose="02020603050405020304" pitchFamily="18" charset="0"/>
              </a:rPr>
              <a:t>References </a:t>
            </a:r>
            <a:br>
              <a:rPr lang="en-US" sz="3200"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p:cNvSpPr>
            <a:spLocks noGrp="1"/>
          </p:cNvSpPr>
          <p:nvPr>
            <p:ph idx="1"/>
          </p:nvPr>
        </p:nvSpPr>
        <p:spPr>
          <a:xfrm>
            <a:off x="2589212" y="1502003"/>
            <a:ext cx="8915400" cy="4304907"/>
          </a:xfrm>
        </p:spPr>
        <p:txBody>
          <a:bodyPr>
            <a:normAutofit fontScale="85000" lnSpcReduction="10000"/>
          </a:bodyPr>
          <a:lstStyle/>
          <a:p>
            <a:pPr>
              <a:lnSpc>
                <a:spcPct val="115000"/>
              </a:lnSpc>
              <a:spcBef>
                <a:spcPts val="0"/>
              </a:spcBef>
              <a:spcAft>
                <a:spcPts val="1000"/>
              </a:spcAft>
            </a:pPr>
            <a:r>
              <a:rPr lang="en-US" sz="1900" dirty="0">
                <a:latin typeface="Times New Roman" panose="02020603050405020304" pitchFamily="18" charset="0"/>
                <a:ea typeface="Calibri" panose="020F0502020204030204" pitchFamily="34" charset="0"/>
                <a:cs typeface="Times New Roman" panose="02020603050405020304" pitchFamily="18" charset="0"/>
              </a:rPr>
              <a:t>Borrego, M. &amp; Henderson, C. (2014). Increasing the Use of Evidence-Based Teaching in STEM Higher Education: A Comparison of Eight Change Strategies. </a:t>
            </a:r>
            <a:r>
              <a:rPr lang="en-US" sz="1900" i="1" dirty="0">
                <a:latin typeface="Times New Roman" panose="02020603050405020304" pitchFamily="18" charset="0"/>
                <a:ea typeface="Calibri" panose="020F0502020204030204" pitchFamily="34" charset="0"/>
                <a:cs typeface="Times New Roman" panose="02020603050405020304" pitchFamily="18" charset="0"/>
              </a:rPr>
              <a:t>Journal of Engineering Education</a:t>
            </a:r>
            <a:r>
              <a:rPr lang="en-US" sz="1900" dirty="0">
                <a:latin typeface="Times New Roman" panose="02020603050405020304" pitchFamily="18" charset="0"/>
                <a:ea typeface="Calibri" panose="020F0502020204030204" pitchFamily="34" charset="0"/>
                <a:cs typeface="Times New Roman" panose="02020603050405020304" pitchFamily="18" charset="0"/>
              </a:rPr>
              <a:t>, 103(2), 220-252.</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spcAft>
                <a:spcPts val="1000"/>
              </a:spcAft>
            </a:pPr>
            <a:r>
              <a:rPr lang="en-US" sz="1900" dirty="0" err="1">
                <a:latin typeface="Times New Roman" panose="02020603050405020304" pitchFamily="18" charset="0"/>
                <a:ea typeface="Calibri" panose="020F0502020204030204" pitchFamily="34" charset="0"/>
                <a:cs typeface="Times New Roman" panose="02020603050405020304" pitchFamily="18" charset="0"/>
              </a:rPr>
              <a:t>Megowan-Romanowicz</a:t>
            </a:r>
            <a:r>
              <a:rPr lang="en-US" sz="1900" dirty="0">
                <a:latin typeface="Times New Roman" panose="02020603050405020304" pitchFamily="18" charset="0"/>
                <a:ea typeface="Calibri" panose="020F0502020204030204" pitchFamily="34" charset="0"/>
                <a:cs typeface="Times New Roman" panose="02020603050405020304" pitchFamily="18" charset="0"/>
              </a:rPr>
              <a:t>, C. (2016). Whiteboarding: A Tool for Moving Classroom Discourse from Answer-Making to Sense-Making. </a:t>
            </a:r>
            <a:r>
              <a:rPr lang="en-US" sz="1900" i="1" dirty="0">
                <a:latin typeface="Times New Roman" panose="02020603050405020304" pitchFamily="18" charset="0"/>
                <a:ea typeface="Calibri" panose="020F0502020204030204" pitchFamily="34" charset="0"/>
                <a:cs typeface="Times New Roman" panose="02020603050405020304" pitchFamily="18" charset="0"/>
              </a:rPr>
              <a:t>The Physics Teacher</a:t>
            </a:r>
            <a:r>
              <a:rPr lang="en-US" sz="1900" dirty="0">
                <a:latin typeface="Times New Roman" panose="02020603050405020304" pitchFamily="18" charset="0"/>
                <a:ea typeface="Calibri" panose="020F0502020204030204" pitchFamily="34" charset="0"/>
                <a:cs typeface="Times New Roman" panose="02020603050405020304" pitchFamily="18" charset="0"/>
              </a:rPr>
              <a:t>, 54, 83-86.</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spcAft>
                <a:spcPts val="1000"/>
              </a:spcAft>
            </a:pPr>
            <a:r>
              <a:rPr lang="en-US" sz="1900" dirty="0">
                <a:latin typeface="Times New Roman" panose="02020603050405020304" pitchFamily="18" charset="0"/>
                <a:ea typeface="Calibri" panose="020F0502020204030204" pitchFamily="34" charset="0"/>
                <a:cs typeface="Times New Roman" panose="02020603050405020304" pitchFamily="18" charset="0"/>
              </a:rPr>
              <a:t>Michael, J. (2006). Where’s the Evidence that Active Learning Works? </a:t>
            </a:r>
            <a:r>
              <a:rPr lang="en-US" sz="1900" i="1" dirty="0">
                <a:latin typeface="Times New Roman" panose="02020603050405020304" pitchFamily="18" charset="0"/>
                <a:ea typeface="Calibri" panose="020F0502020204030204" pitchFamily="34" charset="0"/>
                <a:cs typeface="Times New Roman" panose="02020603050405020304" pitchFamily="18" charset="0"/>
              </a:rPr>
              <a:t>Adv </a:t>
            </a:r>
            <a:r>
              <a:rPr lang="en-US" sz="1900" i="1" dirty="0" err="1">
                <a:latin typeface="Times New Roman" panose="02020603050405020304" pitchFamily="18" charset="0"/>
                <a:ea typeface="Calibri" panose="020F0502020204030204" pitchFamily="34" charset="0"/>
                <a:cs typeface="Times New Roman" panose="02020603050405020304" pitchFamily="18" charset="0"/>
              </a:rPr>
              <a:t>Physiol</a:t>
            </a:r>
            <a:r>
              <a:rPr lang="en-US" sz="1900" i="1" dirty="0">
                <a:latin typeface="Times New Roman" panose="02020603050405020304" pitchFamily="18" charset="0"/>
                <a:ea typeface="Calibri" panose="020F0502020204030204" pitchFamily="34" charset="0"/>
                <a:cs typeface="Times New Roman" panose="02020603050405020304" pitchFamily="18" charset="0"/>
              </a:rPr>
              <a:t> </a:t>
            </a:r>
            <a:r>
              <a:rPr lang="en-US" sz="1900" i="1" dirty="0" err="1">
                <a:latin typeface="Times New Roman" panose="02020603050405020304" pitchFamily="18" charset="0"/>
                <a:ea typeface="Calibri" panose="020F0502020204030204" pitchFamily="34" charset="0"/>
                <a:cs typeface="Times New Roman" panose="02020603050405020304" pitchFamily="18" charset="0"/>
              </a:rPr>
              <a:t>Educ</a:t>
            </a:r>
            <a:r>
              <a:rPr lang="en-US" sz="1900" dirty="0">
                <a:latin typeface="Times New Roman" panose="02020603050405020304" pitchFamily="18" charset="0"/>
                <a:ea typeface="Calibri" panose="020F0502020204030204" pitchFamily="34" charset="0"/>
                <a:cs typeface="Times New Roman" panose="02020603050405020304" pitchFamily="18" charset="0"/>
              </a:rPr>
              <a:t>,</a:t>
            </a:r>
            <a:r>
              <a:rPr lang="en-US" sz="1900" i="1" dirty="0">
                <a:latin typeface="Times New Roman" panose="02020603050405020304" pitchFamily="18" charset="0"/>
                <a:ea typeface="Calibri" panose="020F0502020204030204" pitchFamily="34" charset="0"/>
                <a:cs typeface="Times New Roman" panose="02020603050405020304" pitchFamily="18" charset="0"/>
              </a:rPr>
              <a:t> </a:t>
            </a:r>
            <a:r>
              <a:rPr lang="en-US" sz="1900" dirty="0">
                <a:latin typeface="Times New Roman" panose="02020603050405020304" pitchFamily="18" charset="0"/>
                <a:ea typeface="Calibri" panose="020F0502020204030204" pitchFamily="34" charset="0"/>
                <a:cs typeface="Times New Roman" panose="02020603050405020304" pitchFamily="18" charset="0"/>
              </a:rPr>
              <a:t>30, 159–167, retrieved from http://advan.physiology.org/ by 10.220.33.4 on September 27, 2016.</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900" dirty="0" err="1">
                <a:latin typeface="Times New Roman" panose="02020603050405020304" pitchFamily="18" charset="0"/>
                <a:ea typeface="Calibri" panose="020F0502020204030204" pitchFamily="34" charset="0"/>
                <a:cs typeface="Times New Roman" panose="02020603050405020304" pitchFamily="18" charset="0"/>
              </a:rPr>
              <a:t>Prensky</a:t>
            </a:r>
            <a:r>
              <a:rPr lang="en-US" sz="1900" dirty="0">
                <a:latin typeface="Times New Roman" panose="02020603050405020304" pitchFamily="18" charset="0"/>
                <a:ea typeface="Calibri" panose="020F0502020204030204" pitchFamily="34" charset="0"/>
                <a:cs typeface="Times New Roman" panose="02020603050405020304" pitchFamily="18" charset="0"/>
              </a:rPr>
              <a:t>, M. (2001). Digital natives, digital immigrants. </a:t>
            </a:r>
            <a:r>
              <a:rPr lang="en-US" sz="1900" i="1" dirty="0">
                <a:latin typeface="Times New Roman" panose="02020603050405020304" pitchFamily="18" charset="0"/>
                <a:ea typeface="Calibri" panose="020F0502020204030204" pitchFamily="34" charset="0"/>
                <a:cs typeface="Times New Roman" panose="02020603050405020304" pitchFamily="18" charset="0"/>
              </a:rPr>
              <a:t>On the Horizon</a:t>
            </a:r>
            <a:r>
              <a:rPr lang="en-US" sz="1900" dirty="0">
                <a:latin typeface="Times New Roman" panose="02020603050405020304" pitchFamily="18" charset="0"/>
                <a:ea typeface="Calibri" panose="020F0502020204030204" pitchFamily="34" charset="0"/>
                <a:cs typeface="Times New Roman" panose="02020603050405020304" pitchFamily="18" charset="0"/>
              </a:rPr>
              <a:t>, 9(5), 1-6.</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spcAft>
                <a:spcPts val="1000"/>
              </a:spcAft>
            </a:pPr>
            <a:r>
              <a:rPr lang="en-US" sz="1900" dirty="0">
                <a:latin typeface="Times New Roman" panose="02020603050405020304" pitchFamily="18" charset="0"/>
                <a:ea typeface="Calibri" panose="020F0502020204030204" pitchFamily="34" charset="0"/>
                <a:cs typeface="Times New Roman" panose="02020603050405020304" pitchFamily="18" charset="0"/>
              </a:rPr>
              <a:t>Smith, A. C., Stewart, R., Shields, P., Hayes-</a:t>
            </a:r>
            <a:r>
              <a:rPr lang="en-US" sz="1900" dirty="0" err="1">
                <a:latin typeface="Times New Roman" panose="02020603050405020304" pitchFamily="18" charset="0"/>
                <a:ea typeface="Calibri" panose="020F0502020204030204" pitchFamily="34" charset="0"/>
                <a:cs typeface="Times New Roman" panose="02020603050405020304" pitchFamily="18" charset="0"/>
              </a:rPr>
              <a:t>Klosteridis</a:t>
            </a:r>
            <a:r>
              <a:rPr lang="en-US" sz="1900" dirty="0">
                <a:latin typeface="Times New Roman" panose="02020603050405020304" pitchFamily="18" charset="0"/>
                <a:ea typeface="Calibri" panose="020F0502020204030204" pitchFamily="34" charset="0"/>
                <a:cs typeface="Times New Roman" panose="02020603050405020304" pitchFamily="18" charset="0"/>
              </a:rPr>
              <a:t>, J., Robinson, P. &amp; Yuan, R. (2005). Introductory Biology Courses: A Framework to Support Active Learning in Large Enrollment Introductory Science Courses. </a:t>
            </a:r>
            <a:r>
              <a:rPr lang="en-US" sz="1900" i="1" dirty="0">
                <a:latin typeface="Times New Roman" panose="02020603050405020304" pitchFamily="18" charset="0"/>
                <a:ea typeface="Calibri" panose="020F0502020204030204" pitchFamily="34" charset="0"/>
                <a:cs typeface="Times New Roman" panose="02020603050405020304" pitchFamily="18" charset="0"/>
              </a:rPr>
              <a:t>Cell Biology Education</a:t>
            </a:r>
            <a:r>
              <a:rPr lang="en-US" sz="1900" dirty="0">
                <a:latin typeface="Times New Roman" panose="02020603050405020304" pitchFamily="18" charset="0"/>
                <a:ea typeface="Calibri" panose="020F0502020204030204" pitchFamily="34" charset="0"/>
                <a:cs typeface="Times New Roman" panose="02020603050405020304" pitchFamily="18" charset="0"/>
              </a:rPr>
              <a:t>,4, 143-156.</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spcAft>
                <a:spcPts val="1000"/>
              </a:spcAft>
            </a:pPr>
            <a:r>
              <a:rPr lang="en-US" sz="1900" dirty="0">
                <a:latin typeface="Times New Roman" panose="02020603050405020304" pitchFamily="18" charset="0"/>
                <a:ea typeface="Calibri" panose="020F0502020204030204" pitchFamily="34" charset="0"/>
                <a:cs typeface="Times New Roman" panose="02020603050405020304" pitchFamily="18" charset="0"/>
              </a:rPr>
              <a:t>Smith, K., Sheppard, S.D., Johnson, D. W., &amp; Johnson, R.T. (2005). Pedagogies of Engagement: Classroom-Based Practices.</a:t>
            </a:r>
            <a:r>
              <a:rPr lang="en-US" sz="1900" i="1" dirty="0">
                <a:latin typeface="Times New Roman" panose="02020603050405020304" pitchFamily="18" charset="0"/>
                <a:ea typeface="Calibri" panose="020F0502020204030204" pitchFamily="34" charset="0"/>
                <a:cs typeface="Times New Roman" panose="02020603050405020304" pitchFamily="18" charset="0"/>
              </a:rPr>
              <a:t> Journal of Engineering Education</a:t>
            </a:r>
            <a:r>
              <a:rPr lang="en-US" sz="1900" dirty="0">
                <a:latin typeface="Times New Roman" panose="02020603050405020304" pitchFamily="18" charset="0"/>
                <a:ea typeface="Calibri" panose="020F0502020204030204" pitchFamily="34" charset="0"/>
                <a:cs typeface="Times New Roman" panose="02020603050405020304" pitchFamily="18" charset="0"/>
              </a:rPr>
              <a:t>, 1-15.</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2560398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Credits</a:t>
            </a:r>
          </a:p>
        </p:txBody>
      </p:sp>
      <p:sp>
        <p:nvSpPr>
          <p:cNvPr id="3" name="Content Placeholder 2"/>
          <p:cNvSpPr>
            <a:spLocks noGrp="1"/>
          </p:cNvSpPr>
          <p:nvPr>
            <p:ph idx="1"/>
          </p:nvPr>
        </p:nvSpPr>
        <p:spPr>
          <a:xfrm>
            <a:off x="2692907" y="1577419"/>
            <a:ext cx="8915400" cy="3777622"/>
          </a:xfrm>
        </p:spPr>
        <p:txBody>
          <a:bodyPr>
            <a:normAutofit lnSpcReduction="10000"/>
          </a:bodyPr>
          <a:lstStyle/>
          <a:p>
            <a:r>
              <a:rPr lang="en-US" sz="2400" dirty="0"/>
              <a:t>Pearson has approved the use of some ranking and sense-making tasks or activities in electricity and magnetism. </a:t>
            </a:r>
          </a:p>
          <a:p>
            <a:r>
              <a:rPr lang="en-US" sz="2400" dirty="0"/>
              <a:t>Thanks to Pearson and the authors of ranking and sense-making tasks.</a:t>
            </a:r>
          </a:p>
          <a:p>
            <a:r>
              <a:rPr lang="en-US" sz="2400" dirty="0"/>
              <a:t>Special thank you to the NFE-TYC (organizers) for the innovative strategies, training, and opportunity.</a:t>
            </a:r>
          </a:p>
          <a:p>
            <a:r>
              <a:rPr lang="en-US" sz="2400" dirty="0"/>
              <a:t>Special acknowledgment and gratitude to Laredo Community College and the IRB committee for allowing me to conduct this physics education research</a:t>
            </a:r>
            <a:r>
              <a:rPr lang="en-US" dirty="0"/>
              <a:t>.</a:t>
            </a:r>
          </a:p>
          <a:p>
            <a:pPr marL="0" indent="0">
              <a:buNone/>
            </a:pPr>
            <a:endParaRPr lang="en-US" dirty="0"/>
          </a:p>
        </p:txBody>
      </p:sp>
    </p:spTree>
    <p:extLst>
      <p:ext uri="{BB962C8B-B14F-4D97-AF65-F5344CB8AC3E}">
        <p14:creationId xmlns:p14="http://schemas.microsoft.com/office/powerpoint/2010/main" val="87326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50"/>
                </a:solidFill>
              </a:rPr>
              <a:t>Rationale</a:t>
            </a:r>
          </a:p>
        </p:txBody>
      </p:sp>
      <p:sp>
        <p:nvSpPr>
          <p:cNvPr id="3" name="Content Placeholder 2"/>
          <p:cNvSpPr>
            <a:spLocks noGrp="1"/>
          </p:cNvSpPr>
          <p:nvPr>
            <p:ph idx="1"/>
          </p:nvPr>
        </p:nvSpPr>
        <p:spPr>
          <a:xfrm>
            <a:off x="2592925" y="1690540"/>
            <a:ext cx="8915400" cy="3777622"/>
          </a:xfrm>
        </p:spPr>
        <p:txBody>
          <a:bodyPr>
            <a:normAutofit/>
          </a:bodyPr>
          <a:lstStyle/>
          <a:p>
            <a:pPr marL="0" marR="0" indent="457200" algn="just">
              <a:lnSpc>
                <a:spcPct val="115000"/>
              </a:lnSpc>
              <a:spcBef>
                <a:spcPts val="0"/>
              </a:spcBef>
              <a:spcAft>
                <a:spcPts val="10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The student’s portfolio of the ranking and sense-making tasks or activities were assessed using the Natural Sciences Critical Thinking Scoring Rubric to determine students’ level of understanding of physics concepts and principles and to ascertain their level of critical thinking skills. </a:t>
            </a:r>
          </a:p>
          <a:p>
            <a:pPr marL="0" marR="0" indent="457200" algn="just">
              <a:lnSpc>
                <a:spcPct val="115000"/>
              </a:lnSpc>
              <a:spcBef>
                <a:spcPts val="0"/>
              </a:spcBef>
              <a:spcAft>
                <a:spcPts val="10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To gain better insights of the productive elements of the ranking and sense-making tasks or activities, students’ impressions were collected and analyzed.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374463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457200" marR="0" indent="-457200">
              <a:lnSpc>
                <a:spcPct val="115000"/>
              </a:lnSpc>
              <a:spcBef>
                <a:spcPts val="0"/>
              </a:spcBef>
              <a:spcAft>
                <a:spcPts val="1000"/>
              </a:spcAft>
            </a:pPr>
            <a:r>
              <a:rPr lang="en-US"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Conceptual Framework</a:t>
            </a:r>
            <a:br>
              <a:rPr lang="en-US"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p:cNvSpPr>
            <a:spLocks noGrp="1"/>
          </p:cNvSpPr>
          <p:nvPr>
            <p:ph idx="1"/>
          </p:nvPr>
        </p:nvSpPr>
        <p:spPr>
          <a:xfrm>
            <a:off x="2592925" y="1633979"/>
            <a:ext cx="8915400" cy="3777622"/>
          </a:xfrm>
        </p:spPr>
        <p:txBody>
          <a:bodyPr>
            <a:normAutofit lnSpcReduction="10000"/>
          </a:bodyPr>
          <a:lstStyle/>
          <a:p>
            <a:pPr marL="0" marR="0" indent="457200">
              <a:lnSpc>
                <a:spcPct val="115000"/>
              </a:lnSpc>
              <a:spcBef>
                <a:spcPts val="0"/>
              </a:spcBef>
              <a:spcAft>
                <a:spcPts val="10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The physics classes (College and University Physics) were not altered nor modified for this study. The ranking and sense-making tasks were embedded in the usual classroom activities (Spring 2017). </a:t>
            </a:r>
          </a:p>
          <a:p>
            <a:pPr marL="0" marR="0" indent="457200">
              <a:lnSpc>
                <a:spcPct val="115000"/>
              </a:lnSpc>
              <a:spcBef>
                <a:spcPts val="0"/>
              </a:spcBef>
              <a:spcAft>
                <a:spcPts val="10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Usual classroom activities include lecture-discussion via use of board and power points, problem sessions, demonstrations, traditional and computer-based labs (Spring 2016).</a:t>
            </a:r>
          </a:p>
          <a:p>
            <a:pPr marL="0" marR="0" indent="457200">
              <a:lnSpc>
                <a:spcPct val="115000"/>
              </a:lnSpc>
              <a:spcBef>
                <a:spcPts val="0"/>
              </a:spcBef>
              <a:spcAft>
                <a:spcPts val="10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Ranking and sense-making activities were either given as an assignment (individual or partnership) or project. </a:t>
            </a:r>
          </a:p>
          <a:p>
            <a:pPr marL="0" indent="0">
              <a:buNone/>
            </a:pPr>
            <a:endParaRPr lang="en-US" dirty="0"/>
          </a:p>
        </p:txBody>
      </p:sp>
    </p:spTree>
    <p:extLst>
      <p:ext uri="{BB962C8B-B14F-4D97-AF65-F5344CB8AC3E}">
        <p14:creationId xmlns:p14="http://schemas.microsoft.com/office/powerpoint/2010/main" val="591579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457200" marR="0" indent="-457200">
              <a:lnSpc>
                <a:spcPct val="115000"/>
              </a:lnSpc>
              <a:spcBef>
                <a:spcPts val="0"/>
              </a:spcBef>
              <a:spcAft>
                <a:spcPts val="1000"/>
              </a:spcAft>
            </a:pPr>
            <a:r>
              <a:rPr lang="en-US"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Conceptual Framework</a:t>
            </a:r>
            <a:br>
              <a:rPr lang="en-US"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p:cNvSpPr>
            <a:spLocks noGrp="1"/>
          </p:cNvSpPr>
          <p:nvPr>
            <p:ph idx="1"/>
          </p:nvPr>
        </p:nvSpPr>
        <p:spPr>
          <a:xfrm>
            <a:off x="2589212" y="1602557"/>
            <a:ext cx="8915400" cy="4308665"/>
          </a:xfrm>
        </p:spPr>
        <p:txBody>
          <a:bodyPr>
            <a:normAutofit lnSpcReduction="10000"/>
          </a:bodyPr>
          <a:lstStyle/>
          <a:p>
            <a:pPr marL="0" lvl="0" indent="457200">
              <a:lnSpc>
                <a:spcPct val="115000"/>
              </a:lnSpc>
              <a:spcBef>
                <a:spcPts val="0"/>
              </a:spcBef>
              <a:spcAft>
                <a:spcPts val="1000"/>
              </a:spcAft>
              <a:buClr>
                <a:srgbClr val="A53010"/>
              </a:buClr>
            </a:pPr>
            <a:r>
              <a:rPr lang="en-US" sz="2600" dirty="0">
                <a:solidFill>
                  <a:prstClr val="black">
                    <a:lumMod val="75000"/>
                    <a:lumOff val="25000"/>
                  </a:prstClr>
                </a:solidFill>
                <a:latin typeface="Times New Roman" panose="02020603050405020304" pitchFamily="18" charset="0"/>
                <a:ea typeface="Calibri" panose="020F0502020204030204" pitchFamily="34" charset="0"/>
                <a:cs typeface="Times New Roman" panose="02020603050405020304" pitchFamily="18" charset="0"/>
              </a:rPr>
              <a:t>To establish the effectiveness of the strategies, the existing student tests scores (final exams and pre/posttests) in Spring 2016 (without the activities) were compared with the student tests scores this Spring 2017 (blended with the activities). </a:t>
            </a:r>
            <a:endParaRPr lang="en-US" sz="2600"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15000"/>
              </a:lnSpc>
              <a:spcBef>
                <a:spcPts val="0"/>
              </a:spcBef>
              <a:spcAft>
                <a:spcPts val="1000"/>
              </a:spcAft>
            </a:pPr>
            <a:r>
              <a:rPr lang="en-US" sz="2600" dirty="0">
                <a:latin typeface="Times New Roman" panose="02020603050405020304" pitchFamily="18" charset="0"/>
                <a:ea typeface="Calibri" panose="020F0502020204030204" pitchFamily="34" charset="0"/>
                <a:cs typeface="Times New Roman" panose="02020603050405020304" pitchFamily="18" charset="0"/>
              </a:rPr>
              <a:t>The pretest scores of both groups (Spring 2016 and Spring 2017) were compared to determine the entry level of the students. </a:t>
            </a:r>
          </a:p>
          <a:p>
            <a:pPr marL="0" marR="0" indent="457200">
              <a:lnSpc>
                <a:spcPct val="115000"/>
              </a:lnSpc>
              <a:spcBef>
                <a:spcPts val="0"/>
              </a:spcBef>
              <a:spcAft>
                <a:spcPts val="1000"/>
              </a:spcAft>
            </a:pPr>
            <a:r>
              <a:rPr lang="en-US" sz="2600" dirty="0">
                <a:latin typeface="Times New Roman" panose="02020603050405020304" pitchFamily="18" charset="0"/>
                <a:ea typeface="Calibri" panose="020F0502020204030204" pitchFamily="34" charset="0"/>
                <a:cs typeface="Times New Roman" panose="02020603050405020304" pitchFamily="18" charset="0"/>
              </a:rPr>
              <a:t>The pretest and posttest scores for both groups were also compared to ascertain that the two strategies (without and with activities) may be as effective as the other. </a:t>
            </a:r>
          </a:p>
          <a:p>
            <a:pPr marL="0" indent="0">
              <a:buNone/>
            </a:pPr>
            <a:endParaRPr lang="en-US" dirty="0"/>
          </a:p>
        </p:txBody>
      </p:sp>
    </p:spTree>
    <p:extLst>
      <p:ext uri="{BB962C8B-B14F-4D97-AF65-F5344CB8AC3E}">
        <p14:creationId xmlns:p14="http://schemas.microsoft.com/office/powerpoint/2010/main" val="4010330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457200" marR="0" indent="-457200">
              <a:lnSpc>
                <a:spcPct val="115000"/>
              </a:lnSpc>
              <a:spcBef>
                <a:spcPts val="0"/>
              </a:spcBef>
              <a:spcAft>
                <a:spcPts val="1000"/>
              </a:spcAft>
            </a:pPr>
            <a:r>
              <a:rPr lang="en-US"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Conceptual Framework</a:t>
            </a:r>
            <a:br>
              <a:rPr lang="en-US"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p:cNvSpPr>
            <a:spLocks noGrp="1"/>
          </p:cNvSpPr>
          <p:nvPr>
            <p:ph idx="1"/>
          </p:nvPr>
        </p:nvSpPr>
        <p:spPr>
          <a:xfrm>
            <a:off x="2592925" y="1681113"/>
            <a:ext cx="8915400" cy="3777622"/>
          </a:xfrm>
        </p:spPr>
        <p:txBody>
          <a:bodyPr>
            <a:normAutofit/>
          </a:bodyPr>
          <a:lstStyle/>
          <a:p>
            <a:pPr marL="0" marR="0" indent="457200">
              <a:lnSpc>
                <a:spcPct val="115000"/>
              </a:lnSpc>
              <a:spcBef>
                <a:spcPts val="0"/>
              </a:spcBef>
              <a:spcAft>
                <a:spcPts val="10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The final exams and posttests scores for both groups were compared to determine which strategy has better transformational effect(s) in learning physics. </a:t>
            </a:r>
          </a:p>
          <a:p>
            <a:pPr marL="0" marR="0" indent="457200">
              <a:lnSpc>
                <a:spcPct val="115000"/>
              </a:lnSpc>
              <a:spcBef>
                <a:spcPts val="0"/>
              </a:spcBef>
              <a:spcAft>
                <a:spcPts val="10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The student’s impressions (Spring 2017) provides more insights on the transformational effect(s) of the ranking and sense-making tasks.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902534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4389" y="224965"/>
            <a:ext cx="8911687" cy="798290"/>
          </a:xfrm>
        </p:spPr>
        <p:txBody>
          <a:bodyPr>
            <a:normAutofit fontScale="90000"/>
          </a:bodyPr>
          <a:lstStyle/>
          <a:p>
            <a:pPr marL="457200" marR="0" indent="-457200">
              <a:lnSpc>
                <a:spcPct val="115000"/>
              </a:lnSpc>
              <a:spcBef>
                <a:spcPts val="0"/>
              </a:spcBef>
              <a:spcAft>
                <a:spcPts val="1000"/>
              </a:spcAft>
            </a:pPr>
            <a:r>
              <a:rPr lang="en-US"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Conceptual Framework</a:t>
            </a:r>
            <a:br>
              <a:rPr lang="en-US"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p:cNvSpPr>
            <a:spLocks noGrp="1"/>
          </p:cNvSpPr>
          <p:nvPr>
            <p:ph idx="1"/>
          </p:nvPr>
        </p:nvSpPr>
        <p:spPr>
          <a:xfrm>
            <a:off x="2589212" y="942680"/>
            <a:ext cx="9023668" cy="4968542"/>
          </a:xfrm>
        </p:spPr>
        <p:txBody>
          <a:bodyPr>
            <a:normAutofit/>
          </a:bodyPr>
          <a:lstStyle/>
          <a:p>
            <a:pPr marL="0" marR="0" indent="457200">
              <a:lnSpc>
                <a:spcPct val="115000"/>
              </a:lnSpc>
              <a:spcBef>
                <a:spcPts val="0"/>
              </a:spcBef>
              <a:spcAft>
                <a:spcPts val="10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The following diagram summarizes the framework for this research study.</a:t>
            </a:r>
          </a:p>
          <a:p>
            <a:pPr marL="0" marR="0" indent="457200">
              <a:lnSpc>
                <a:spcPct val="115000"/>
              </a:lnSpc>
              <a:spcBef>
                <a:spcPts val="0"/>
              </a:spcBef>
              <a:spcAft>
                <a:spcPts val="1000"/>
              </a:spcAft>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0" marR="0" indent="457200">
              <a:lnSpc>
                <a:spcPct val="115000"/>
              </a:lnSpc>
              <a:spcBef>
                <a:spcPts val="0"/>
              </a:spcBef>
              <a:spcAft>
                <a:spcPts val="1000"/>
              </a:spcAft>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3"/>
          <p:cNvPicPr>
            <a:picLocks noChangeAspect="1"/>
          </p:cNvPicPr>
          <p:nvPr/>
        </p:nvPicPr>
        <p:blipFill>
          <a:blip r:embed="rId2"/>
          <a:stretch>
            <a:fillRect/>
          </a:stretch>
        </p:blipFill>
        <p:spPr>
          <a:xfrm>
            <a:off x="2664119" y="1824424"/>
            <a:ext cx="8543912" cy="4804513"/>
          </a:xfrm>
          <a:prstGeom prst="rect">
            <a:avLst/>
          </a:prstGeom>
        </p:spPr>
      </p:pic>
    </p:spTree>
    <p:extLst>
      <p:ext uri="{BB962C8B-B14F-4D97-AF65-F5344CB8AC3E}">
        <p14:creationId xmlns:p14="http://schemas.microsoft.com/office/powerpoint/2010/main" val="2309837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2669" y="752866"/>
            <a:ext cx="8911687" cy="798290"/>
          </a:xfrm>
        </p:spPr>
        <p:txBody>
          <a:bodyPr>
            <a:normAutofit fontScale="90000"/>
          </a:bodyPr>
          <a:lstStyle/>
          <a:p>
            <a:pPr marL="457200" marR="0" indent="-457200">
              <a:lnSpc>
                <a:spcPct val="115000"/>
              </a:lnSpc>
              <a:spcBef>
                <a:spcPts val="0"/>
              </a:spcBef>
              <a:spcAft>
                <a:spcPts val="1000"/>
              </a:spcAft>
            </a:pPr>
            <a:r>
              <a:rPr lang="en-US"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Characteristics of Subjects</a:t>
            </a:r>
            <a:br>
              <a:rPr lang="en-US"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p:cNvSpPr>
            <a:spLocks noGrp="1"/>
          </p:cNvSpPr>
          <p:nvPr>
            <p:ph idx="1"/>
          </p:nvPr>
        </p:nvSpPr>
        <p:spPr>
          <a:xfrm>
            <a:off x="2532651" y="1889458"/>
            <a:ext cx="9023668" cy="3446113"/>
          </a:xfrm>
        </p:spPr>
        <p:txBody>
          <a:bodyPr>
            <a:normAutofit/>
          </a:bodyPr>
          <a:lstStyle/>
          <a:p>
            <a:pPr marL="0" marR="0" indent="457200">
              <a:lnSpc>
                <a:spcPct val="115000"/>
              </a:lnSpc>
              <a:spcBef>
                <a:spcPts val="0"/>
              </a:spcBef>
              <a:spcAft>
                <a:spcPts val="10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In both Spring 2016 and Spring 2017, all subjects (100%) were either Hispanics or Mexican-Americans.</a:t>
            </a:r>
          </a:p>
          <a:p>
            <a:pPr marL="0" marR="0" indent="457200">
              <a:lnSpc>
                <a:spcPct val="115000"/>
              </a:lnSpc>
              <a:spcBef>
                <a:spcPts val="0"/>
              </a:spcBef>
              <a:spcAft>
                <a:spcPts val="10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Out of the 50 subjects, 98% fall under the age range of 18-26. Only 2% were above 26.</a:t>
            </a:r>
          </a:p>
          <a:p>
            <a:pPr marL="0" marR="0" indent="457200">
              <a:lnSpc>
                <a:spcPct val="115000"/>
              </a:lnSpc>
              <a:spcBef>
                <a:spcPts val="0"/>
              </a:spcBef>
              <a:spcAft>
                <a:spcPts val="10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Female – 18 out of 50 (36%)</a:t>
            </a:r>
          </a:p>
          <a:p>
            <a:pPr marL="0" marR="0" indent="457200">
              <a:lnSpc>
                <a:spcPct val="115000"/>
              </a:lnSpc>
              <a:spcBef>
                <a:spcPts val="0"/>
              </a:spcBef>
              <a:spcAft>
                <a:spcPts val="10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Male – 32 out of 50 (64%)</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0" marR="0" indent="457200">
              <a:lnSpc>
                <a:spcPct val="115000"/>
              </a:lnSpc>
              <a:spcBef>
                <a:spcPts val="0"/>
              </a:spcBef>
              <a:spcAft>
                <a:spcPts val="1000"/>
              </a:spcAft>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309542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1031" y="624110"/>
            <a:ext cx="9383581" cy="1280890"/>
          </a:xfrm>
        </p:spPr>
        <p:txBody>
          <a:bodyPr>
            <a:normAutofit fontScale="90000"/>
          </a:bodyPr>
          <a:lstStyle/>
          <a:p>
            <a:r>
              <a:rPr lang="en-US" dirty="0">
                <a:solidFill>
                  <a:srgbClr val="FF0000"/>
                </a:solidFill>
              </a:rPr>
              <a:t>Table 1. Comparison of Spring 2017 and Spring 2016 Pretest Scores </a:t>
            </a:r>
            <a:r>
              <a:rPr lang="en-US" sz="1200" dirty="0">
                <a:solidFill>
                  <a:srgbClr val="FF0000"/>
                </a:solidFill>
              </a:rPr>
              <a:t>(Included are only those with pretest and posttest scores)</a:t>
            </a:r>
            <a:endParaRPr lang="en-US" sz="1200" dirty="0"/>
          </a:p>
        </p:txBody>
      </p:sp>
      <p:pic>
        <p:nvPicPr>
          <p:cNvPr id="7" name="Content Placeholder 6"/>
          <p:cNvPicPr>
            <a:picLocks noGrp="1" noChangeAspect="1"/>
          </p:cNvPicPr>
          <p:nvPr>
            <p:ph idx="1"/>
          </p:nvPr>
        </p:nvPicPr>
        <p:blipFill>
          <a:blip r:embed="rId2"/>
          <a:stretch>
            <a:fillRect/>
          </a:stretch>
        </p:blipFill>
        <p:spPr>
          <a:xfrm>
            <a:off x="2739534" y="1905000"/>
            <a:ext cx="7995920" cy="4494295"/>
          </a:xfrm>
        </p:spPr>
      </p:pic>
    </p:spTree>
    <p:extLst>
      <p:ext uri="{BB962C8B-B14F-4D97-AF65-F5344CB8AC3E}">
        <p14:creationId xmlns:p14="http://schemas.microsoft.com/office/powerpoint/2010/main" val="315019514"/>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927</TotalTime>
  <Words>1930</Words>
  <Application>Microsoft Office PowerPoint</Application>
  <PresentationFormat>Widescreen</PresentationFormat>
  <Paragraphs>101</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Century Gothic</vt:lpstr>
      <vt:lpstr>Times New Roman</vt:lpstr>
      <vt:lpstr>Wingdings 3</vt:lpstr>
      <vt:lpstr>Wisp</vt:lpstr>
      <vt:lpstr>Student’s Learning Transformation via Ranking and Sense-Making Tasks in Introductory Physics Courses</vt:lpstr>
      <vt:lpstr>Rationale</vt:lpstr>
      <vt:lpstr>Rationale</vt:lpstr>
      <vt:lpstr>Conceptual Framework </vt:lpstr>
      <vt:lpstr>Conceptual Framework </vt:lpstr>
      <vt:lpstr>Conceptual Framework </vt:lpstr>
      <vt:lpstr>Conceptual Framework </vt:lpstr>
      <vt:lpstr>Characteristics of Subjects </vt:lpstr>
      <vt:lpstr>Table 1. Comparison of Spring 2017 and Spring 2016 Pretest Scores (Included are only those with pretest and posttest scores)</vt:lpstr>
      <vt:lpstr>Pretest Scores Between Spring 2017 and Spring 2016</vt:lpstr>
      <vt:lpstr>Table 2. % Gain (Spring 2017 vs. Spring 2016)</vt:lpstr>
      <vt:lpstr>Table 3. Posttest vs. Pretest Scores in Spring 2016 (Without the Activities)</vt:lpstr>
      <vt:lpstr>Posttest vs. Pretest Scores in Spring 2016</vt:lpstr>
      <vt:lpstr>Table 4. Posttest vs. Pretest Scores in Spring 2017 (Blended with Activities)</vt:lpstr>
      <vt:lpstr>Posttest vs. Pretest Scores in Spring 2017</vt:lpstr>
      <vt:lpstr>Table 5. Posttest Scores Between Spring 2017 and Spring 2016 (Included are those with pretest and posttests only)</vt:lpstr>
      <vt:lpstr>Table 6. Final Exam Scores Between Spring 2017 and Spring 2016 (Included are those with pretest and posttests only)</vt:lpstr>
      <vt:lpstr>Posttest and Final Test Scores Between Spring 2017 and Spring 2016  (Included are only those with pretest and posttests scores)</vt:lpstr>
      <vt:lpstr>Sample of Students Work on Ranking and Sense-making Tasks</vt:lpstr>
      <vt:lpstr>Sample of Students Work on Ranking and Sense-making Tasks</vt:lpstr>
      <vt:lpstr>Student Impressions on the Use of Ranking and Sense-making Tasks</vt:lpstr>
      <vt:lpstr>Student Impressions on the Use of Ranking and Sense-making Tasks</vt:lpstr>
      <vt:lpstr>Critical thinking skills</vt:lpstr>
      <vt:lpstr>Critical thinking skills</vt:lpstr>
      <vt:lpstr>Conclusion</vt:lpstr>
      <vt:lpstr>Conclusion</vt:lpstr>
      <vt:lpstr>References  </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Student’s Learning Transformation via Ranking and Sense-making Tasks in Introductory Physics Courses</dc:title>
  <dc:creator>Orlando Patricio</dc:creator>
  <cp:lastModifiedBy>Orlando Patricio</cp:lastModifiedBy>
  <cp:revision>69</cp:revision>
  <cp:lastPrinted>2017-07-04T03:42:13Z</cp:lastPrinted>
  <dcterms:created xsi:type="dcterms:W3CDTF">2017-05-26T18:06:34Z</dcterms:created>
  <dcterms:modified xsi:type="dcterms:W3CDTF">2017-07-07T03:34:32Z</dcterms:modified>
</cp:coreProperties>
</file>